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2" r:id="rId7"/>
    <p:sldId id="263" r:id="rId8"/>
    <p:sldId id="264" r:id="rId9"/>
    <p:sldId id="261"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043"/>
    <a:srgbClr val="F7951F"/>
    <a:srgbClr val="FFFF00"/>
    <a:srgbClr val="ABCF39"/>
    <a:srgbClr val="9B292E"/>
    <a:srgbClr val="B35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08"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2F682F8-01DD-4224-A01C-73C09F6A059F}" type="datetimeFigureOut">
              <a:rPr lang="es-CO" smtClean="0"/>
              <a:t>14/11/2018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407847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2F682F8-01DD-4224-A01C-73C09F6A059F}" type="datetimeFigureOut">
              <a:rPr lang="es-CO" smtClean="0"/>
              <a:t>14/11/2018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62550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2F682F8-01DD-4224-A01C-73C09F6A059F}" type="datetimeFigureOut">
              <a:rPr lang="es-CO" smtClean="0"/>
              <a:t>14/11/2018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257335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1764528"/>
          </a:xfrm>
        </p:spPr>
        <p:txBody>
          <a:bodyPr anchor="ctr">
            <a:normAutofit/>
          </a:bodyPr>
          <a:lstStyle>
            <a:lvl1pPr algn="ctr">
              <a:defRPr sz="4400"/>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178968"/>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6" name="Slide Number Placeholder 5"/>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spTree>
    <p:extLst>
      <p:ext uri="{BB962C8B-B14F-4D97-AF65-F5344CB8AC3E}">
        <p14:creationId xmlns:p14="http://schemas.microsoft.com/office/powerpoint/2010/main" val="25157695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357883" y="140882"/>
            <a:ext cx="8381272" cy="651396"/>
          </a:xfrm>
        </p:spPr>
        <p:txBody>
          <a:bodyPr>
            <a:norm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431804" y="1097281"/>
            <a:ext cx="11446689" cy="5146840"/>
          </a:xfrm>
        </p:spPr>
        <p:txBody>
          <a:bodyPr>
            <a:normAutofit/>
          </a:bodyPr>
          <a:lstStyle>
            <a:lvl1pPr marL="228600" indent="-228600" algn="just" defTabSz="914400" rtl="0" eaLnBrk="1" latinLnBrk="0" hangingPunct="1">
              <a:lnSpc>
                <a:spcPct val="90000"/>
              </a:lnSpc>
              <a:buFont typeface="Arial" panose="020B0604020202020204" pitchFamily="34" charset="0"/>
              <a:buChar char="•"/>
              <a:defRPr lang="es-ES" sz="2400" kern="1200" dirty="0" smtClean="0">
                <a:solidFill>
                  <a:schemeClr val="tx1"/>
                </a:solidFill>
                <a:latin typeface="Arial Narrow" panose="020B0606020202030204" pitchFamily="34" charset="0"/>
                <a:ea typeface="+mn-ea"/>
                <a:cs typeface="Arial" panose="020B0604020202020204" pitchFamily="34" charset="0"/>
              </a:defRPr>
            </a:lvl1pPr>
            <a:lvl2pPr marL="685800" indent="-228600" algn="just" defTabSz="914400" rtl="0" eaLnBrk="1" latinLnBrk="0" hangingPunct="1">
              <a:lnSpc>
                <a:spcPct val="90000"/>
              </a:lnSpc>
              <a:buFont typeface="Arial" panose="020B0604020202020204" pitchFamily="34" charset="0"/>
              <a:buChar char="•"/>
              <a:defRPr lang="es-ES" sz="2400" kern="1200" dirty="0" smtClean="0">
                <a:solidFill>
                  <a:schemeClr val="tx1"/>
                </a:solidFill>
                <a:latin typeface="Arial Narrow" panose="020B0606020202030204" pitchFamily="34" charset="0"/>
                <a:ea typeface="+mn-ea"/>
                <a:cs typeface="Arial" panose="020B0604020202020204" pitchFamily="34" charset="0"/>
              </a:defRPr>
            </a:lvl2pPr>
            <a:lvl3pPr marL="1143000" indent="-228600" algn="just" defTabSz="914400" rtl="0" eaLnBrk="1" latinLnBrk="0" hangingPunct="1">
              <a:lnSpc>
                <a:spcPct val="90000"/>
              </a:lnSpc>
              <a:buFont typeface="Arial" panose="020B0604020202020204" pitchFamily="34" charset="0"/>
              <a:buChar char="•"/>
              <a:defRPr lang="es-ES" sz="2400" kern="1200" dirty="0" smtClean="0">
                <a:solidFill>
                  <a:schemeClr val="tx1"/>
                </a:solidFill>
                <a:latin typeface="Arial Narrow" panose="020B0606020202030204" pitchFamily="34" charset="0"/>
                <a:ea typeface="+mn-ea"/>
                <a:cs typeface="Arial" panose="020B0604020202020204" pitchFamily="34" charset="0"/>
              </a:defRPr>
            </a:lvl3pPr>
            <a:lvl4pPr marL="1600200" indent="-228600" algn="just" defTabSz="914400" rtl="0" eaLnBrk="1" latinLnBrk="0" hangingPunct="1">
              <a:lnSpc>
                <a:spcPct val="90000"/>
              </a:lnSpc>
              <a:buFont typeface="Arial" panose="020B0604020202020204" pitchFamily="34" charset="0"/>
              <a:buChar char="•"/>
              <a:defRPr lang="es-ES" sz="2400" kern="1200" dirty="0" smtClean="0">
                <a:solidFill>
                  <a:schemeClr val="tx1"/>
                </a:solidFill>
                <a:latin typeface="Arial Narrow" panose="020B0606020202030204" pitchFamily="34" charset="0"/>
                <a:ea typeface="+mn-ea"/>
                <a:cs typeface="Arial" panose="020B0604020202020204" pitchFamily="34" charset="0"/>
              </a:defRPr>
            </a:lvl4pPr>
            <a:lvl5pPr marL="2057400" indent="-228600" algn="just" defTabSz="914400" rtl="0" eaLnBrk="1" latinLnBrk="0" hangingPunct="1">
              <a:lnSpc>
                <a:spcPct val="90000"/>
              </a:lnSpc>
              <a:buFont typeface="Arial" panose="020B0604020202020204" pitchFamily="34" charset="0"/>
              <a:buChar char="•"/>
              <a:defRPr lang="en-US" sz="2400" kern="1200" dirty="0">
                <a:solidFill>
                  <a:schemeClr val="tx1"/>
                </a:solidFill>
                <a:latin typeface="Arial Narrow" panose="020B0606020202030204" pitchFamily="34" charset="0"/>
                <a:ea typeface="+mn-ea"/>
                <a:cs typeface="Arial" panose="020B060402020202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6" name="Slide Number Placeholder 5"/>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05" y="6113491"/>
            <a:ext cx="1954345" cy="750637"/>
          </a:xfrm>
          <a:prstGeom prst="rect">
            <a:avLst/>
          </a:prstGeom>
          <a:noFill/>
          <a:ln>
            <a:noFill/>
          </a:ln>
        </p:spPr>
      </p:pic>
      <p:pic>
        <p:nvPicPr>
          <p:cNvPr id="4" name="Imagen 3"/>
          <p:cNvPicPr>
            <a:picLocks noChangeAspect="1"/>
          </p:cNvPicPr>
          <p:nvPr userDrawn="1"/>
        </p:nvPicPr>
        <p:blipFill>
          <a:blip r:embed="rId3"/>
          <a:stretch>
            <a:fillRect/>
          </a:stretch>
        </p:blipFill>
        <p:spPr>
          <a:xfrm>
            <a:off x="-1268" y="792277"/>
            <a:ext cx="7751896" cy="87923"/>
          </a:xfrm>
          <a:prstGeom prst="rect">
            <a:avLst/>
          </a:prstGeom>
        </p:spPr>
      </p:pic>
    </p:spTree>
    <p:extLst>
      <p:ext uri="{BB962C8B-B14F-4D97-AF65-F5344CB8AC3E}">
        <p14:creationId xmlns:p14="http://schemas.microsoft.com/office/powerpoint/2010/main" val="20964238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6" name="Slide Number Placeholder 5"/>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spTree>
    <p:extLst>
      <p:ext uri="{BB962C8B-B14F-4D97-AF65-F5344CB8AC3E}">
        <p14:creationId xmlns:p14="http://schemas.microsoft.com/office/powerpoint/2010/main" val="29558103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7" name="Slide Number Placeholder 6"/>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1809" y="109312"/>
            <a:ext cx="2576143" cy="989461"/>
          </a:xfrm>
          <a:prstGeom prst="rect">
            <a:avLst/>
          </a:prstGeom>
          <a:noFill/>
          <a:ln>
            <a:noFill/>
          </a:ln>
        </p:spPr>
      </p:pic>
    </p:spTree>
    <p:extLst>
      <p:ext uri="{BB962C8B-B14F-4D97-AF65-F5344CB8AC3E}">
        <p14:creationId xmlns:p14="http://schemas.microsoft.com/office/powerpoint/2010/main" val="4434670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9" name="Slide Number Placeholder 8"/>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1809" y="109312"/>
            <a:ext cx="2576143" cy="989461"/>
          </a:xfrm>
          <a:prstGeom prst="rect">
            <a:avLst/>
          </a:prstGeom>
          <a:noFill/>
          <a:ln>
            <a:noFill/>
          </a:ln>
        </p:spPr>
      </p:pic>
    </p:spTree>
    <p:extLst>
      <p:ext uri="{BB962C8B-B14F-4D97-AF65-F5344CB8AC3E}">
        <p14:creationId xmlns:p14="http://schemas.microsoft.com/office/powerpoint/2010/main" val="25910104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5" name="Slide Number Placeholder 4"/>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1809" y="109312"/>
            <a:ext cx="2576143" cy="989461"/>
          </a:xfrm>
          <a:prstGeom prst="rect">
            <a:avLst/>
          </a:prstGeom>
          <a:noFill/>
          <a:ln>
            <a:noFill/>
          </a:ln>
        </p:spPr>
      </p:pic>
    </p:spTree>
    <p:extLst>
      <p:ext uri="{BB962C8B-B14F-4D97-AF65-F5344CB8AC3E}">
        <p14:creationId xmlns:p14="http://schemas.microsoft.com/office/powerpoint/2010/main" val="8640972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4" name="Slide Number Placeholder 3"/>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1809" y="109312"/>
            <a:ext cx="2576143" cy="989461"/>
          </a:xfrm>
          <a:prstGeom prst="rect">
            <a:avLst/>
          </a:prstGeom>
          <a:noFill/>
          <a:ln>
            <a:noFill/>
          </a:ln>
        </p:spPr>
      </p:pic>
    </p:spTree>
    <p:extLst>
      <p:ext uri="{BB962C8B-B14F-4D97-AF65-F5344CB8AC3E}">
        <p14:creationId xmlns:p14="http://schemas.microsoft.com/office/powerpoint/2010/main" val="39631222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7" name="Slide Number Placeholder 6"/>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spTree>
    <p:extLst>
      <p:ext uri="{BB962C8B-B14F-4D97-AF65-F5344CB8AC3E}">
        <p14:creationId xmlns:p14="http://schemas.microsoft.com/office/powerpoint/2010/main" val="2965396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2F682F8-01DD-4224-A01C-73C09F6A059F}" type="datetimeFigureOut">
              <a:rPr lang="es-CO" smtClean="0"/>
              <a:t>14/11/2018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323363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7" name="Slide Number Placeholder 6"/>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spTree>
    <p:extLst>
      <p:ext uri="{BB962C8B-B14F-4D97-AF65-F5344CB8AC3E}">
        <p14:creationId xmlns:p14="http://schemas.microsoft.com/office/powerpoint/2010/main" val="17105369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6" name="Slide Number Placeholder 5"/>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spTree>
    <p:extLst>
      <p:ext uri="{BB962C8B-B14F-4D97-AF65-F5344CB8AC3E}">
        <p14:creationId xmlns:p14="http://schemas.microsoft.com/office/powerpoint/2010/main" val="1930524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F6C53E2-3B77-4CB8-9BB6-17256EA93980}" type="datetimeFigureOut">
              <a:rPr lang="es-CO">
                <a:solidFill>
                  <a:prstClr val="black"/>
                </a:solidFill>
              </a:rPr>
              <a:pPr/>
              <a:t>14/11/2018</a:t>
            </a:fld>
            <a:endParaRPr lang="es-CO">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s-CO">
              <a:solidFill>
                <a:prstClr val="black"/>
              </a:solidFill>
            </a:endParaRPr>
          </a:p>
        </p:txBody>
      </p:sp>
      <p:sp>
        <p:nvSpPr>
          <p:cNvPr id="6" name="Slide Number Placeholder 5"/>
          <p:cNvSpPr>
            <a:spLocks noGrp="1"/>
          </p:cNvSpPr>
          <p:nvPr>
            <p:ph type="sldNum" sz="quarter" idx="12"/>
          </p:nvPr>
        </p:nvSpPr>
        <p:spPr/>
        <p:txBody>
          <a:bodyPr/>
          <a:lstStyle/>
          <a:p>
            <a:fld id="{94397BC2-B54F-4F72-8CEC-0BBDDB4C0A87}" type="slidenum">
              <a:rPr lang="es-CO" smtClean="0">
                <a:solidFill>
                  <a:prstClr val="white">
                    <a:lumMod val="50000"/>
                  </a:prstClr>
                </a:solidFill>
              </a:rPr>
              <a:pPr/>
              <a:t>‹Nº›</a:t>
            </a:fld>
            <a:endParaRPr lang="es-CO">
              <a:solidFill>
                <a:prstClr val="white">
                  <a:lumMod val="50000"/>
                </a:prstClr>
              </a:solidFill>
            </a:endParaRPr>
          </a:p>
        </p:txBody>
      </p:sp>
    </p:spTree>
    <p:extLst>
      <p:ext uri="{BB962C8B-B14F-4D97-AF65-F5344CB8AC3E}">
        <p14:creationId xmlns:p14="http://schemas.microsoft.com/office/powerpoint/2010/main" val="273181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2F682F8-01DD-4224-A01C-73C09F6A059F}" type="datetimeFigureOut">
              <a:rPr lang="es-CO" smtClean="0"/>
              <a:t>14/11/2018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55861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2F682F8-01DD-4224-A01C-73C09F6A059F}" type="datetimeFigureOut">
              <a:rPr lang="es-CO" smtClean="0"/>
              <a:t>14/11/2018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167711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2F682F8-01DD-4224-A01C-73C09F6A059F}" type="datetimeFigureOut">
              <a:rPr lang="es-CO" smtClean="0"/>
              <a:t>14/11/2018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78266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2F682F8-01DD-4224-A01C-73C09F6A059F}" type="datetimeFigureOut">
              <a:rPr lang="es-CO" smtClean="0"/>
              <a:t>14/11/2018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371356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F682F8-01DD-4224-A01C-73C09F6A059F}" type="datetimeFigureOut">
              <a:rPr lang="es-CO" smtClean="0"/>
              <a:t>14/11/2018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304117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F682F8-01DD-4224-A01C-73C09F6A059F}" type="datetimeFigureOut">
              <a:rPr lang="es-CO" smtClean="0"/>
              <a:t>14/11/2018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30035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F682F8-01DD-4224-A01C-73C09F6A059F}" type="datetimeFigureOut">
              <a:rPr lang="es-CO" smtClean="0"/>
              <a:t>14/11/2018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AABE1B2-263F-49D4-8B8E-6A0ED8C89FC3}" type="slidenum">
              <a:rPr lang="es-CO" smtClean="0"/>
              <a:t>‹Nº›</a:t>
            </a:fld>
            <a:endParaRPr lang="es-CO"/>
          </a:p>
        </p:txBody>
      </p:sp>
    </p:spTree>
    <p:extLst>
      <p:ext uri="{BB962C8B-B14F-4D97-AF65-F5344CB8AC3E}">
        <p14:creationId xmlns:p14="http://schemas.microsoft.com/office/powerpoint/2010/main" val="14264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682F8-01DD-4224-A01C-73C09F6A059F}" type="datetimeFigureOut">
              <a:rPr lang="es-CO" smtClean="0"/>
              <a:t>14/11/2018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BE1B2-263F-49D4-8B8E-6A0ED8C89FC3}" type="slidenum">
              <a:rPr lang="es-CO" smtClean="0"/>
              <a:t>‹Nº›</a:t>
            </a:fld>
            <a:endParaRPr lang="es-CO"/>
          </a:p>
        </p:txBody>
      </p:sp>
    </p:spTree>
    <p:extLst>
      <p:ext uri="{BB962C8B-B14F-4D97-AF65-F5344CB8AC3E}">
        <p14:creationId xmlns:p14="http://schemas.microsoft.com/office/powerpoint/2010/main" val="116981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1488"/>
            <a:ext cx="8573608" cy="967285"/>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838200" y="1397727"/>
            <a:ext cx="10515600" cy="5120639"/>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6" name="Slide Number Placeholder 5"/>
          <p:cNvSpPr>
            <a:spLocks noGrp="1"/>
          </p:cNvSpPr>
          <p:nvPr>
            <p:ph type="sldNum" sz="quarter" idx="4"/>
          </p:nvPr>
        </p:nvSpPr>
        <p:spPr>
          <a:xfrm>
            <a:off x="11527486" y="6420625"/>
            <a:ext cx="572588" cy="365125"/>
          </a:xfrm>
          <a:prstGeom prst="rect">
            <a:avLst/>
          </a:prstGeom>
        </p:spPr>
        <p:txBody>
          <a:bodyPr vert="horz" lIns="91440" tIns="45720" rIns="91440" bIns="45720" rtlCol="0" anchor="ctr"/>
          <a:lstStyle>
            <a:lvl1pPr algn="r">
              <a:defRPr sz="8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48F63A3B-78C7-47BE-AE5E-E10140E04643}" type="slidenum">
              <a:rPr lang="en-US" smtClean="0">
                <a:solidFill>
                  <a:prstClr val="white">
                    <a:lumMod val="50000"/>
                  </a:prstClr>
                </a:solidFill>
              </a:rPr>
              <a:pPr/>
              <a:t>‹Nº›</a:t>
            </a:fld>
            <a:endParaRPr lang="en-US" dirty="0">
              <a:solidFill>
                <a:prstClr val="white">
                  <a:lumMod val="50000"/>
                </a:prstClr>
              </a:solidFill>
            </a:endParaRPr>
          </a:p>
        </p:txBody>
      </p:sp>
    </p:spTree>
    <p:extLst>
      <p:ext uri="{BB962C8B-B14F-4D97-AF65-F5344CB8AC3E}">
        <p14:creationId xmlns:p14="http://schemas.microsoft.com/office/powerpoint/2010/main" val="412244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0" indent="0" algn="l" defTabSz="914400" rtl="0" eaLnBrk="1" latinLnBrk="0" hangingPunct="1">
        <a:lnSpc>
          <a:spcPct val="90000"/>
        </a:lnSpc>
        <a:spcBef>
          <a:spcPct val="0"/>
        </a:spcBef>
        <a:buNone/>
        <a:defRPr lang="en-US" sz="3000" b="1" kern="1200" dirty="0">
          <a:solidFill>
            <a:srgbClr val="6B818E"/>
          </a:solidFill>
          <a:latin typeface="Arial" charset="0"/>
          <a:ea typeface="ＭＳ Ｐゴシック" pitchFamily="34" charset="-128"/>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118755" y="4997002"/>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1800" b="1" u="none" strike="noStrike" kern="1200" cap="none" spc="0" normalizeH="0" baseline="0" noProof="0" dirty="0" smtClean="0">
                <a:ln>
                  <a:noFill/>
                </a:ln>
                <a:solidFill>
                  <a:sysClr val="windowText" lastClr="000000"/>
                </a:solidFill>
                <a:effectLst/>
                <a:uLnTx/>
                <a:uFillTx/>
                <a:latin typeface="Arial" charset="0"/>
                <a:ea typeface="ＭＳ Ｐゴシック" pitchFamily="34" charset="-128"/>
                <a:cs typeface="+mn-cs"/>
              </a:rPr>
              <a:t>Campaña de conmemoración del Día Internacional </a:t>
            </a:r>
            <a:r>
              <a:rPr kumimoji="0" lang="es-CO" sz="1800" b="1" u="none" strike="noStrike" kern="1200" cap="none" spc="0" normalizeH="0" baseline="0" noProof="0" smtClean="0">
                <a:ln>
                  <a:noFill/>
                </a:ln>
                <a:solidFill>
                  <a:sysClr val="windowText" lastClr="000000"/>
                </a:solidFill>
                <a:effectLst/>
                <a:uLnTx/>
                <a:uFillTx/>
                <a:latin typeface="Arial" charset="0"/>
                <a:ea typeface="ＭＳ Ｐゴシック" pitchFamily="34" charset="-128"/>
                <a:cs typeface="+mn-cs"/>
              </a:rPr>
              <a:t>de No Violencia </a:t>
            </a:r>
            <a:r>
              <a:rPr kumimoji="0" lang="es-CO" sz="1800" b="1" u="none" strike="noStrike" kern="1200" cap="none" spc="0" normalizeH="0" baseline="0" noProof="0" dirty="0" smtClean="0">
                <a:ln>
                  <a:noFill/>
                </a:ln>
                <a:solidFill>
                  <a:sysClr val="windowText" lastClr="000000"/>
                </a:solidFill>
                <a:effectLst/>
                <a:uLnTx/>
                <a:uFillTx/>
                <a:latin typeface="Arial" charset="0"/>
                <a:ea typeface="ＭＳ Ｐゴシック" pitchFamily="34" charset="-128"/>
                <a:cs typeface="+mn-cs"/>
              </a:rPr>
              <a:t>contra las Mujeres</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s-CO" sz="1800" b="1" dirty="0">
              <a:solidFill>
                <a:sysClr val="windowText" lastClr="000000"/>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1800" b="1"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charset="0"/>
                <a:ea typeface="ＭＳ Ｐゴシック" pitchFamily="34" charset="-128"/>
                <a:cs typeface="+mn-cs"/>
              </a:rPr>
              <a:t>25 de noviembre de 2018</a:t>
            </a:r>
            <a:endParaRPr kumimoji="0" lang="es-CO" sz="1800" b="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charset="0"/>
              <a:ea typeface="ＭＳ Ｐゴシック" pitchFamily="34" charset="-128"/>
              <a:cs typeface="+mn-cs"/>
            </a:endParaRPr>
          </a:p>
        </p:txBody>
      </p:sp>
      <p:pic>
        <p:nvPicPr>
          <p:cNvPr id="9" name="Imagen 8"/>
          <p:cNvPicPr>
            <a:picLocks noChangeAspect="1"/>
          </p:cNvPicPr>
          <p:nvPr/>
        </p:nvPicPr>
        <p:blipFill>
          <a:blip r:embed="rId2"/>
          <a:stretch>
            <a:fillRect/>
          </a:stretch>
        </p:blipFill>
        <p:spPr>
          <a:xfrm>
            <a:off x="1209608" y="5748797"/>
            <a:ext cx="1237377" cy="932252"/>
          </a:xfrm>
          <a:prstGeom prst="rect">
            <a:avLst/>
          </a:prstGeom>
        </p:spPr>
      </p:pic>
      <p:pic>
        <p:nvPicPr>
          <p:cNvPr id="14" name="0 Imagen"/>
          <p:cNvPicPr/>
          <p:nvPr/>
        </p:nvPicPr>
        <p:blipFill>
          <a:blip r:embed="rId3">
            <a:extLst>
              <a:ext uri="{28A0092B-C50C-407E-A947-70E740481C1C}">
                <a14:useLocalDpi xmlns:a14="http://schemas.microsoft.com/office/drawing/2010/main" val="0"/>
              </a:ext>
            </a:extLst>
          </a:blip>
          <a:stretch>
            <a:fillRect/>
          </a:stretch>
        </p:blipFill>
        <p:spPr>
          <a:xfrm>
            <a:off x="2909887" y="713625"/>
            <a:ext cx="6372225" cy="4271645"/>
          </a:xfrm>
          <a:prstGeom prst="rect">
            <a:avLst/>
          </a:prstGeom>
        </p:spPr>
      </p:pic>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75139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879" y="25756"/>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dirty="0" smtClean="0">
                  <a:solidFill>
                    <a:sysClr val="windowText" lastClr="000000"/>
                  </a:solidFill>
                </a:rPr>
                <a:t>MUJERES SUPERANDO LAS VIOLENCIAS</a:t>
              </a:r>
              <a:r>
                <a:rPr lang="es-CO" sz="1800" dirty="0" smtClean="0">
                  <a:solidFill>
                    <a:sysClr val="windowText" lastClr="000000"/>
                  </a:solidFill>
                </a:rPr>
                <a:t/>
              </a:r>
              <a:br>
                <a:rPr lang="es-CO" sz="1800" dirty="0" smtClean="0">
                  <a:solidFill>
                    <a:sysClr val="windowText" lastClr="000000"/>
                  </a:solidFill>
                </a:rPr>
              </a:br>
              <a:r>
                <a:rPr lang="es-CO" sz="1800" i="1" dirty="0" smtClean="0">
                  <a:solidFill>
                    <a:sysClr val="windowText" lastClr="000000"/>
                  </a:solidFill>
                </a:rPr>
                <a:t>Campaña de conmemoración del Día Internacional de Violencia contra las Mujeres</a:t>
              </a:r>
              <a:endParaRPr lang="es-CO" sz="1800" b="1" dirty="0">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0 Imagen"/>
            <p:cNvPicPr/>
            <p:nvPr/>
          </p:nvPicPr>
          <p:blipFill rotWithShape="1">
            <a:blip r:embed="rId3" cstate="print">
              <a:extLst>
                <a:ext uri="{28A0092B-C50C-407E-A947-70E740481C1C}">
                  <a14:useLocalDpi xmlns:a14="http://schemas.microsoft.com/office/drawing/2010/main" val="0"/>
                </a:ext>
              </a:extLst>
            </a:blip>
            <a:srcRect t="16309"/>
            <a:stretch/>
          </p:blipFill>
          <p:spPr>
            <a:xfrm>
              <a:off x="6812924" y="5602310"/>
              <a:ext cx="5379076" cy="1255689"/>
            </a:xfrm>
            <a:prstGeom prst="rect">
              <a:avLst/>
            </a:prstGeom>
          </p:spPr>
        </p:pic>
      </p:grpSp>
      <p:sp>
        <p:nvSpPr>
          <p:cNvPr id="2" name="Rectángulo 1"/>
          <p:cNvSpPr/>
          <p:nvPr/>
        </p:nvSpPr>
        <p:spPr>
          <a:xfrm>
            <a:off x="1682839" y="1231552"/>
            <a:ext cx="8826322" cy="4293483"/>
          </a:xfrm>
          <a:prstGeom prst="rect">
            <a:avLst/>
          </a:prstGeom>
        </p:spPr>
        <p:txBody>
          <a:bodyPr wrap="square">
            <a:spAutoFit/>
          </a:bodyPr>
          <a:lstStyle/>
          <a:p>
            <a:pPr algn="r">
              <a:lnSpc>
                <a:spcPct val="115000"/>
              </a:lnSpc>
              <a:spcAft>
                <a:spcPts val="800"/>
              </a:spcAft>
            </a:pPr>
            <a:r>
              <a:rPr lang="es-CO" sz="2000" i="1" dirty="0" smtClean="0">
                <a:latin typeface="Times New Roman" panose="02020603050405020304" pitchFamily="18" charset="0"/>
                <a:ea typeface="Calibri" panose="020F0502020204030204" pitchFamily="34" charset="0"/>
                <a:cs typeface="Times New Roman" panose="02020603050405020304" pitchFamily="18" charset="0"/>
              </a:rPr>
              <a:t>“Hay quienes consideran que muchos problemas actuales han ocurrido a partir de la emancipación de la mujer. Pero este argumento no es válido, «es una falsedad, no es verdad. Es una forma de machismo». La idéntica dignidad entre el varón y la mujer nos mueve a alegrarnos de que se superen viejas formas de discriminación, y de que en el seno de las familias se desarrolle un ejercicio de reciprocidad. Si surgen formas de feminismo que no podamos considerar adecuadas, igualmente admiramos una obra del Espíritu en el reconocimiento más claro de la dignidad de la mujer y de sus derechos” </a:t>
            </a:r>
          </a:p>
          <a:p>
            <a:pPr algn="r">
              <a:lnSpc>
                <a:spcPct val="115000"/>
              </a:lnSpc>
              <a:spcAft>
                <a:spcPts val="800"/>
              </a:spcAft>
            </a:pPr>
            <a:r>
              <a:rPr lang="es-CO" sz="2000" dirty="0" smtClean="0">
                <a:latin typeface="Times New Roman" panose="02020603050405020304" pitchFamily="18" charset="0"/>
                <a:ea typeface="Calibri" panose="020F0502020204030204" pitchFamily="34" charset="0"/>
                <a:cs typeface="Times New Roman" panose="02020603050405020304" pitchFamily="18" charset="0"/>
              </a:rPr>
              <a:t>Papa Francisco</a:t>
            </a:r>
            <a:endParaRPr lang="es-CO" sz="20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800"/>
              </a:spcAft>
            </a:pPr>
            <a:r>
              <a:rPr lang="es-CO" dirty="0" smtClean="0">
                <a:latin typeface="Times New Roman" panose="02020603050405020304" pitchFamily="18" charset="0"/>
                <a:ea typeface="Calibri" panose="020F0502020204030204" pitchFamily="34" charset="0"/>
                <a:cs typeface="Times New Roman" panose="02020603050405020304" pitchFamily="18" charset="0"/>
              </a:rPr>
              <a:t>(</a:t>
            </a:r>
            <a:r>
              <a:rPr lang="es-CO" dirty="0"/>
              <a:t>Francisco. Vaticano II. </a:t>
            </a:r>
            <a:r>
              <a:rPr lang="es-CO" dirty="0" err="1"/>
              <a:t>Amoris</a:t>
            </a:r>
            <a:r>
              <a:rPr lang="es-CO" dirty="0"/>
              <a:t> </a:t>
            </a:r>
            <a:r>
              <a:rPr lang="es-CO" dirty="0" err="1"/>
              <a:t>Laetitia</a:t>
            </a:r>
            <a:r>
              <a:rPr lang="es-CO" dirty="0"/>
              <a:t>. Marzo 19 de 2016. Pág. </a:t>
            </a:r>
            <a:r>
              <a:rPr lang="es-CO" dirty="0" smtClean="0"/>
              <a:t>47</a:t>
            </a:r>
            <a:r>
              <a:rPr lang="es-CO" dirty="0" smtClean="0">
                <a:latin typeface="Times New Roman" panose="02020603050405020304" pitchFamily="18" charset="0"/>
                <a:ea typeface="Calibri" panose="020F0502020204030204" pitchFamily="34" charset="0"/>
                <a:cs typeface="Times New Roman" panose="02020603050405020304" pitchFamily="18" charset="0"/>
              </a:rPr>
              <a:t>)</a:t>
            </a:r>
          </a:p>
          <a:p>
            <a:pPr algn="r">
              <a:lnSpc>
                <a:spcPct val="115000"/>
              </a:lnSpc>
              <a:spcAft>
                <a:spcPts val="800"/>
              </a:spcAft>
            </a:pPr>
            <a:endParaRPr lang="es-CO"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05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879" y="25756"/>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dirty="0" smtClean="0">
                  <a:solidFill>
                    <a:sysClr val="windowText" lastClr="000000"/>
                  </a:solidFill>
                </a:rPr>
                <a:t>MUJERES SUPERANDO LAS VIOLENCIAS</a:t>
              </a:r>
              <a:r>
                <a:rPr lang="es-CO" sz="1800" dirty="0" smtClean="0">
                  <a:solidFill>
                    <a:sysClr val="windowText" lastClr="000000"/>
                  </a:solidFill>
                </a:rPr>
                <a:t/>
              </a:r>
              <a:br>
                <a:rPr lang="es-CO" sz="1800" dirty="0" smtClean="0">
                  <a:solidFill>
                    <a:sysClr val="windowText" lastClr="000000"/>
                  </a:solidFill>
                </a:rPr>
              </a:br>
              <a:r>
                <a:rPr lang="es-CO" sz="1800" i="1" dirty="0" smtClean="0">
                  <a:solidFill>
                    <a:sysClr val="windowText" lastClr="000000"/>
                  </a:solidFill>
                </a:rPr>
                <a:t>Campaña de conmemoración del Día Internacional de Violencia contra las Mujeres</a:t>
              </a:r>
              <a:endParaRPr lang="es-CO" sz="1800" b="1" dirty="0">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0 Imagen"/>
            <p:cNvPicPr/>
            <p:nvPr/>
          </p:nvPicPr>
          <p:blipFill rotWithShape="1">
            <a:blip r:embed="rId3" cstate="print">
              <a:extLst>
                <a:ext uri="{28A0092B-C50C-407E-A947-70E740481C1C}">
                  <a14:useLocalDpi xmlns:a14="http://schemas.microsoft.com/office/drawing/2010/main" val="0"/>
                </a:ext>
              </a:extLst>
            </a:blip>
            <a:srcRect t="16309"/>
            <a:stretch/>
          </p:blipFill>
          <p:spPr>
            <a:xfrm>
              <a:off x="6812924" y="5602310"/>
              <a:ext cx="5379076" cy="1255689"/>
            </a:xfrm>
            <a:prstGeom prst="rect">
              <a:avLst/>
            </a:prstGeom>
          </p:spPr>
        </p:pic>
      </p:grpSp>
      <p:sp>
        <p:nvSpPr>
          <p:cNvPr id="2" name="Rectángulo 1"/>
          <p:cNvSpPr/>
          <p:nvPr/>
        </p:nvSpPr>
        <p:spPr>
          <a:xfrm>
            <a:off x="1412383" y="1837026"/>
            <a:ext cx="9367234" cy="2546851"/>
          </a:xfrm>
          <a:prstGeom prst="rect">
            <a:avLst/>
          </a:prstGeom>
        </p:spPr>
        <p:txBody>
          <a:bodyPr wrap="square">
            <a:spAutoFit/>
          </a:bodyPr>
          <a:lstStyle/>
          <a:p>
            <a:pPr algn="ctr">
              <a:lnSpc>
                <a:spcPct val="115000"/>
              </a:lnSpc>
              <a:spcAft>
                <a:spcPts val="800"/>
              </a:spcAft>
            </a:pPr>
            <a:r>
              <a:rPr lang="es-CO" b="1" dirty="0">
                <a:latin typeface="Times New Roman" panose="02020603050405020304" pitchFamily="18" charset="0"/>
                <a:ea typeface="Calibri" panose="020F0502020204030204" pitchFamily="34" charset="0"/>
                <a:cs typeface="Times New Roman" panose="02020603050405020304" pitchFamily="18" charset="0"/>
              </a:rPr>
              <a:t>Objetivos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dirty="0">
                <a:latin typeface="Times New Roman" panose="02020603050405020304" pitchFamily="18" charset="0"/>
                <a:ea typeface="Calibri" panose="020F0502020204030204" pitchFamily="34" charset="0"/>
                <a:cs typeface="Times New Roman" panose="02020603050405020304" pitchFamily="18" charset="0"/>
              </a:rPr>
              <a:t>Evidenciar las maneras en que las mujeres han superado las diferentes formas de violencia.</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dirty="0">
                <a:latin typeface="Times New Roman" panose="02020603050405020304" pitchFamily="18" charset="0"/>
                <a:ea typeface="Calibri" panose="020F0502020204030204" pitchFamily="34" charset="0"/>
                <a:cs typeface="Times New Roman" panose="02020603050405020304" pitchFamily="18" charset="0"/>
              </a:rPr>
              <a:t>Visibilizar los procesos de transformación liderados por las mujeres y organizaciones de mujeres dirigidos a reducir y eliminar todos los tipos de violencia, con el acompañamiento del SNPS/Cáritas Colombiana.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r>
              <a:rPr lang="es-CO" dirty="0">
                <a:latin typeface="Times New Roman" panose="02020603050405020304" pitchFamily="18" charset="0"/>
                <a:ea typeface="Calibri" panose="020F0502020204030204" pitchFamily="34" charset="0"/>
              </a:rPr>
              <a:t>Dar continuidad a los procesos de conmemoración de fechas emblemáticas para las mujeres realizados por el SNPS.</a:t>
            </a:r>
            <a:endParaRPr lang="es-CO" dirty="0"/>
          </a:p>
        </p:txBody>
      </p:sp>
    </p:spTree>
    <p:extLst>
      <p:ext uri="{BB962C8B-B14F-4D97-AF65-F5344CB8AC3E}">
        <p14:creationId xmlns:p14="http://schemas.microsoft.com/office/powerpoint/2010/main" val="3152297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879" y="25756"/>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smtClean="0">
                  <a:solidFill>
                    <a:sysClr val="windowText" lastClr="000000"/>
                  </a:solidFill>
                </a:rPr>
                <a:t>MUJERES SUPERANDO LAS VIOLENCIAS</a:t>
              </a:r>
              <a:r>
                <a:rPr lang="es-CO" sz="1800" smtClean="0">
                  <a:solidFill>
                    <a:sysClr val="windowText" lastClr="000000"/>
                  </a:solidFill>
                </a:rPr>
                <a:t/>
              </a:r>
              <a:br>
                <a:rPr lang="es-CO" sz="1800" smtClean="0">
                  <a:solidFill>
                    <a:sysClr val="windowText" lastClr="000000"/>
                  </a:solidFill>
                </a:rPr>
              </a:br>
              <a:r>
                <a:rPr lang="es-CO" sz="1800" i="1" smtClean="0">
                  <a:solidFill>
                    <a:sysClr val="windowText" lastClr="000000"/>
                  </a:solidFill>
                </a:rPr>
                <a:t>Campaña de conmemoración del Día Internacional de Violencia contra las Mujeres</a:t>
              </a:r>
              <a:endParaRPr lang="es-CO" sz="1800" b="1">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0 Imagen"/>
            <p:cNvPicPr/>
            <p:nvPr/>
          </p:nvPicPr>
          <p:blipFill rotWithShape="1">
            <a:blip r:embed="rId3" cstate="print">
              <a:extLst>
                <a:ext uri="{28A0092B-C50C-407E-A947-70E740481C1C}">
                  <a14:useLocalDpi xmlns:a14="http://schemas.microsoft.com/office/drawing/2010/main" val="0"/>
                </a:ext>
              </a:extLst>
            </a:blip>
            <a:srcRect t="16309"/>
            <a:stretch/>
          </p:blipFill>
          <p:spPr>
            <a:xfrm>
              <a:off x="6812924" y="5602310"/>
              <a:ext cx="5379076" cy="1255689"/>
            </a:xfrm>
            <a:prstGeom prst="rect">
              <a:avLst/>
            </a:prstGeom>
          </p:spPr>
        </p:pic>
      </p:grpSp>
      <p:sp>
        <p:nvSpPr>
          <p:cNvPr id="8" name="Forma libre 7"/>
          <p:cNvSpPr/>
          <p:nvPr/>
        </p:nvSpPr>
        <p:spPr>
          <a:xfrm>
            <a:off x="5480453" y="3285532"/>
            <a:ext cx="2980266" cy="252151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AAD043"/>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5836" tIns="724783" rIns="625836" bIns="776905"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Litúrgico</a:t>
            </a:r>
            <a:endParaRPr lang="es-CO" sz="2100" b="1" kern="1200" dirty="0">
              <a:solidFill>
                <a:schemeClr val="tx1"/>
              </a:solidFill>
            </a:endParaRPr>
          </a:p>
        </p:txBody>
      </p:sp>
      <p:sp>
        <p:nvSpPr>
          <p:cNvPr id="12" name="Forma libre 11"/>
          <p:cNvSpPr/>
          <p:nvPr/>
        </p:nvSpPr>
        <p:spPr>
          <a:xfrm>
            <a:off x="3449622" y="2393561"/>
            <a:ext cx="2519298"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7951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2336" tIns="575634" rIns="572336" bIns="575634"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Pedagógico</a:t>
            </a:r>
            <a:endParaRPr lang="es-CO" sz="2100" b="1" kern="1200" dirty="0">
              <a:solidFill>
                <a:schemeClr val="tx1"/>
              </a:solidFill>
            </a:endParaRPr>
          </a:p>
        </p:txBody>
      </p:sp>
      <p:sp>
        <p:nvSpPr>
          <p:cNvPr id="14" name="Forma libre 13"/>
          <p:cNvSpPr/>
          <p:nvPr/>
        </p:nvSpPr>
        <p:spPr>
          <a:xfrm>
            <a:off x="4451288" y="684571"/>
            <a:ext cx="3260876"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FFF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1097" tIns="731097" rIns="731098" bIns="731098"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Comunicativo</a:t>
            </a:r>
            <a:endParaRPr lang="es-CO" sz="2100" b="1" kern="1200" dirty="0">
              <a:solidFill>
                <a:schemeClr val="tx1"/>
              </a:solidFill>
            </a:endParaRPr>
          </a:p>
        </p:txBody>
      </p:sp>
      <p:sp>
        <p:nvSpPr>
          <p:cNvPr id="15" name="Flecha circular 14"/>
          <p:cNvSpPr/>
          <p:nvPr/>
        </p:nvSpPr>
        <p:spPr>
          <a:xfrm>
            <a:off x="5155164" y="2700530"/>
            <a:ext cx="3814741" cy="3814741"/>
          </a:xfrm>
          <a:prstGeom prst="circularArrow">
            <a:avLst>
              <a:gd name="adj1" fmla="val 4688"/>
              <a:gd name="adj2" fmla="val 299029"/>
              <a:gd name="adj3" fmla="val 2539295"/>
              <a:gd name="adj4" fmla="val 15812321"/>
              <a:gd name="adj5" fmla="val 5469"/>
            </a:avLst>
          </a:prstGeom>
          <a:solidFill>
            <a:srgbClr val="3CA4DE"/>
          </a:solid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6" name="Forma 15"/>
          <p:cNvSpPr/>
          <p:nvPr/>
        </p:nvSpPr>
        <p:spPr>
          <a:xfrm>
            <a:off x="3222095" y="1307540"/>
            <a:ext cx="2771648" cy="2771648"/>
          </a:xfrm>
          <a:prstGeom prst="leftCircularArrow">
            <a:avLst>
              <a:gd name="adj1" fmla="val 6452"/>
              <a:gd name="adj2" fmla="val 429999"/>
              <a:gd name="adj3" fmla="val 10489124"/>
              <a:gd name="adj4" fmla="val 16801878"/>
              <a:gd name="adj5" fmla="val 7527"/>
            </a:avLst>
          </a:prstGeom>
          <a:solidFill>
            <a:srgbClr val="3CA4DE"/>
          </a:solid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951786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879" y="25756"/>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smtClean="0">
                  <a:solidFill>
                    <a:sysClr val="windowText" lastClr="000000"/>
                  </a:solidFill>
                </a:rPr>
                <a:t>MUJERES SUPERANDO LAS VIOLENCIAS</a:t>
              </a:r>
              <a:r>
                <a:rPr lang="es-CO" sz="1800" smtClean="0">
                  <a:solidFill>
                    <a:sysClr val="windowText" lastClr="000000"/>
                  </a:solidFill>
                </a:rPr>
                <a:t/>
              </a:r>
              <a:br>
                <a:rPr lang="es-CO" sz="1800" smtClean="0">
                  <a:solidFill>
                    <a:sysClr val="windowText" lastClr="000000"/>
                  </a:solidFill>
                </a:rPr>
              </a:br>
              <a:r>
                <a:rPr lang="es-CO" sz="1800" i="1" smtClean="0">
                  <a:solidFill>
                    <a:sysClr val="windowText" lastClr="000000"/>
                  </a:solidFill>
                </a:rPr>
                <a:t>Campaña de conmemoración del Día Internacional de Violencia contra las Mujeres</a:t>
              </a:r>
              <a:endParaRPr lang="es-CO" sz="1800" b="1">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2" name="Forma libre 11"/>
          <p:cNvSpPr/>
          <p:nvPr/>
        </p:nvSpPr>
        <p:spPr>
          <a:xfrm>
            <a:off x="12879" y="811494"/>
            <a:ext cx="3260876"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FFF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1097" tIns="731097" rIns="731098" bIns="731098"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Comunicativo</a:t>
            </a:r>
            <a:endParaRPr lang="es-CO" sz="2100" b="1" kern="1200" dirty="0">
              <a:solidFill>
                <a:schemeClr val="tx1"/>
              </a:solidFill>
            </a:endParaRPr>
          </a:p>
        </p:txBody>
      </p:sp>
      <p:pic>
        <p:nvPicPr>
          <p:cNvPr id="8" name="0 Imagen"/>
          <p:cNvPicPr/>
          <p:nvPr/>
        </p:nvPicPr>
        <p:blipFill>
          <a:blip r:embed="rId3" cstate="print">
            <a:extLst>
              <a:ext uri="{28A0092B-C50C-407E-A947-70E740481C1C}">
                <a14:useLocalDpi xmlns:a14="http://schemas.microsoft.com/office/drawing/2010/main" val="0"/>
              </a:ext>
            </a:extLst>
          </a:blip>
          <a:stretch>
            <a:fillRect/>
          </a:stretch>
        </p:blipFill>
        <p:spPr>
          <a:xfrm>
            <a:off x="3138151" y="914425"/>
            <a:ext cx="5113800" cy="2511036"/>
          </a:xfrm>
          <a:prstGeom prst="rect">
            <a:avLst/>
          </a:prstGeom>
        </p:spPr>
      </p:pic>
      <p:sp>
        <p:nvSpPr>
          <p:cNvPr id="2" name="Rectángulo 1"/>
          <p:cNvSpPr/>
          <p:nvPr/>
        </p:nvSpPr>
        <p:spPr>
          <a:xfrm>
            <a:off x="3138151" y="3425461"/>
            <a:ext cx="5181601" cy="2677656"/>
          </a:xfrm>
          <a:prstGeom prst="rect">
            <a:avLst/>
          </a:prstGeom>
        </p:spPr>
        <p:txBody>
          <a:bodyPr wrap="square">
            <a:spAutoFit/>
          </a:bodyPr>
          <a:lstStyle/>
          <a:p>
            <a:pPr algn="just"/>
            <a:r>
              <a:rPr lang="es-CO" sz="1400" dirty="0">
                <a:latin typeface="Times New Roman" panose="02020603050405020304" pitchFamily="18" charset="0"/>
                <a:ea typeface="Calibri" panose="020F0502020204030204" pitchFamily="34" charset="0"/>
              </a:rPr>
              <a:t>Durante su infancia Mariela presenció cómo su padre agredía físicamente a su mamá durante sus periodos de embriaguez. Como una forma de escapar de su casa decidió formar su propia familia, no obstante ella también terminó repitiendo la historia de su madre… Con el tiempo, Mariela se fue acercando a sus vecinas que le ofrecieron un espacio para compartir sus experiencias. Hoy Mariela hace parte de la organización </a:t>
            </a:r>
            <a:r>
              <a:rPr lang="es-CO" sz="1400" dirty="0" err="1">
                <a:latin typeface="Times New Roman" panose="02020603050405020304" pitchFamily="18" charset="0"/>
                <a:ea typeface="Calibri" panose="020F0502020204030204" pitchFamily="34" charset="0"/>
              </a:rPr>
              <a:t>Mujered</a:t>
            </a:r>
            <a:r>
              <a:rPr lang="es-CO" sz="1400" dirty="0">
                <a:latin typeface="Times New Roman" panose="02020603050405020304" pitchFamily="18" charset="0"/>
                <a:ea typeface="Calibri" panose="020F0502020204030204" pitchFamily="34" charset="0"/>
              </a:rPr>
              <a:t>, acompañada por el SNPS, que se encargan de brindar asesoría y protección a otras niñas, jóvenes y mujeres cuando </a:t>
            </a:r>
            <a:r>
              <a:rPr lang="es-CO" sz="1400" dirty="0">
                <a:solidFill>
                  <a:srgbClr val="FF0000"/>
                </a:solidFill>
                <a:latin typeface="Times New Roman" panose="02020603050405020304" pitchFamily="18" charset="0"/>
                <a:ea typeface="Calibri" panose="020F0502020204030204" pitchFamily="34" charset="0"/>
              </a:rPr>
              <a:t>é</a:t>
            </a:r>
            <a:r>
              <a:rPr lang="es-CO" sz="1400" dirty="0">
                <a:latin typeface="Times New Roman" panose="02020603050405020304" pitchFamily="18" charset="0"/>
                <a:ea typeface="Calibri" panose="020F0502020204030204" pitchFamily="34" charset="0"/>
              </a:rPr>
              <a:t>stas son víctimas de violencias. Mariela se ha encargado de ser la vocera principal ante la mesa de erradicación de las violencias de su municipio, al tiempo que ha ido involucrando a los hombres de su familia y su comunidad en este proceso.</a:t>
            </a:r>
            <a:endParaRPr lang="es-CO" sz="1400" dirty="0"/>
          </a:p>
        </p:txBody>
      </p:sp>
      <p:sp>
        <p:nvSpPr>
          <p:cNvPr id="14" name="CuadroTexto 13"/>
          <p:cNvSpPr txBox="1"/>
          <p:nvPr/>
        </p:nvSpPr>
        <p:spPr>
          <a:xfrm>
            <a:off x="8409904" y="1015781"/>
            <a:ext cx="3606085" cy="2308324"/>
          </a:xfrm>
          <a:prstGeom prst="rect">
            <a:avLst/>
          </a:prstGeom>
          <a:noFill/>
        </p:spPr>
        <p:txBody>
          <a:bodyPr wrap="square" rtlCol="0">
            <a:spAutoFit/>
          </a:bodyPr>
          <a:lstStyle/>
          <a:p>
            <a:pPr marL="285750" indent="-285750">
              <a:buFont typeface="Arial" panose="020B0604020202020204" pitchFamily="34" charset="0"/>
              <a:buChar char="•"/>
            </a:pPr>
            <a:r>
              <a:rPr lang="es-CO" dirty="0" smtClean="0"/>
              <a:t>La fotografía </a:t>
            </a:r>
            <a:r>
              <a:rPr lang="es-CO" dirty="0"/>
              <a:t>debe reflejar el proceso de superación de las violencias que han liderado las </a:t>
            </a:r>
            <a:r>
              <a:rPr lang="es-CO" dirty="0" smtClean="0"/>
              <a:t>mujeres</a:t>
            </a:r>
          </a:p>
          <a:p>
            <a:pPr marL="285750" indent="-285750">
              <a:buFont typeface="Arial" panose="020B0604020202020204" pitchFamily="34" charset="0"/>
              <a:buChar char="•"/>
            </a:pPr>
            <a:r>
              <a:rPr lang="es-CO" dirty="0" smtClean="0"/>
              <a:t>No </a:t>
            </a:r>
            <a:r>
              <a:rPr lang="es-CO" dirty="0"/>
              <a:t>deben ser posadas; sino casuales. </a:t>
            </a:r>
            <a:endParaRPr lang="es-CO" dirty="0" smtClean="0"/>
          </a:p>
          <a:p>
            <a:pPr marL="285750" indent="-285750">
              <a:buFont typeface="Arial" panose="020B0604020202020204" pitchFamily="34" charset="0"/>
              <a:buChar char="•"/>
            </a:pPr>
            <a:r>
              <a:rPr lang="es-CO" dirty="0" smtClean="0"/>
              <a:t>Registro de rostros </a:t>
            </a:r>
            <a:r>
              <a:rPr lang="es-CO" dirty="0"/>
              <a:t>de diversas </a:t>
            </a:r>
            <a:r>
              <a:rPr lang="es-CO" dirty="0" smtClean="0"/>
              <a:t>mujeres. </a:t>
            </a:r>
            <a:endParaRPr lang="es-CO" dirty="0"/>
          </a:p>
        </p:txBody>
      </p:sp>
      <p:sp>
        <p:nvSpPr>
          <p:cNvPr id="16" name="CuadroTexto 15"/>
          <p:cNvSpPr txBox="1"/>
          <p:nvPr/>
        </p:nvSpPr>
        <p:spPr>
          <a:xfrm>
            <a:off x="8409903" y="3683039"/>
            <a:ext cx="3606085" cy="1754326"/>
          </a:xfrm>
          <a:prstGeom prst="rect">
            <a:avLst/>
          </a:prstGeom>
          <a:noFill/>
        </p:spPr>
        <p:txBody>
          <a:bodyPr wrap="square" rtlCol="0">
            <a:spAutoFit/>
          </a:bodyPr>
          <a:lstStyle/>
          <a:p>
            <a:pPr marL="285750" indent="-285750">
              <a:buFont typeface="Arial" panose="020B0604020202020204" pitchFamily="34" charset="0"/>
              <a:buChar char="•"/>
            </a:pPr>
            <a:r>
              <a:rPr lang="es-CO" dirty="0" smtClean="0"/>
              <a:t>Relatos cortos, </a:t>
            </a:r>
            <a:r>
              <a:rPr lang="es-CO" dirty="0"/>
              <a:t>centrados en los procesos de resiliencia (más que en el hecho violento)</a:t>
            </a:r>
            <a:endParaRPr lang="es-CO" dirty="0" smtClean="0"/>
          </a:p>
          <a:p>
            <a:pPr marL="285750" indent="-285750">
              <a:buFont typeface="Arial" panose="020B0604020202020204" pitchFamily="34" charset="0"/>
              <a:buChar char="•"/>
            </a:pPr>
            <a:r>
              <a:rPr lang="es-CO" dirty="0" smtClean="0"/>
              <a:t>Estos </a:t>
            </a:r>
            <a:r>
              <a:rPr lang="es-CO" dirty="0"/>
              <a:t>testimonios sumados al hashtag </a:t>
            </a:r>
            <a:r>
              <a:rPr lang="es-CO" dirty="0" smtClean="0"/>
              <a:t>#</a:t>
            </a:r>
            <a:r>
              <a:rPr lang="es-CO" dirty="0" err="1" smtClean="0"/>
              <a:t>MujeresSuperandoLasViolencias</a:t>
            </a:r>
            <a:endParaRPr lang="es-CO" dirty="0"/>
          </a:p>
        </p:txBody>
      </p:sp>
    </p:spTree>
    <p:extLst>
      <p:ext uri="{BB962C8B-B14F-4D97-AF65-F5344CB8AC3E}">
        <p14:creationId xmlns:p14="http://schemas.microsoft.com/office/powerpoint/2010/main" val="12234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879" y="25756"/>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smtClean="0">
                  <a:solidFill>
                    <a:sysClr val="windowText" lastClr="000000"/>
                  </a:solidFill>
                </a:rPr>
                <a:t>MUJERES SUPERANDO LAS VIOLENCIAS</a:t>
              </a:r>
              <a:r>
                <a:rPr lang="es-CO" sz="1800" smtClean="0">
                  <a:solidFill>
                    <a:sysClr val="windowText" lastClr="000000"/>
                  </a:solidFill>
                </a:rPr>
                <a:t/>
              </a:r>
              <a:br>
                <a:rPr lang="es-CO" sz="1800" smtClean="0">
                  <a:solidFill>
                    <a:sysClr val="windowText" lastClr="000000"/>
                  </a:solidFill>
                </a:rPr>
              </a:br>
              <a:r>
                <a:rPr lang="es-CO" sz="1800" i="1" smtClean="0">
                  <a:solidFill>
                    <a:sysClr val="windowText" lastClr="000000"/>
                  </a:solidFill>
                </a:rPr>
                <a:t>Campaña de conmemoración del Día Internacional de Violencia contra las Mujeres</a:t>
              </a:r>
              <a:endParaRPr lang="es-CO" sz="1800" b="1">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0 Imagen"/>
            <p:cNvPicPr/>
            <p:nvPr/>
          </p:nvPicPr>
          <p:blipFill rotWithShape="1">
            <a:blip r:embed="rId3" cstate="print">
              <a:extLst>
                <a:ext uri="{28A0092B-C50C-407E-A947-70E740481C1C}">
                  <a14:useLocalDpi xmlns:a14="http://schemas.microsoft.com/office/drawing/2010/main" val="0"/>
                </a:ext>
              </a:extLst>
            </a:blip>
            <a:srcRect t="16309"/>
            <a:stretch/>
          </p:blipFill>
          <p:spPr>
            <a:xfrm>
              <a:off x="6812924" y="5602310"/>
              <a:ext cx="5379076" cy="1255689"/>
            </a:xfrm>
            <a:prstGeom prst="rect">
              <a:avLst/>
            </a:prstGeom>
          </p:spPr>
        </p:pic>
      </p:grpSp>
      <p:sp>
        <p:nvSpPr>
          <p:cNvPr id="8" name="Forma libre 7"/>
          <p:cNvSpPr/>
          <p:nvPr/>
        </p:nvSpPr>
        <p:spPr>
          <a:xfrm>
            <a:off x="603391" y="1232553"/>
            <a:ext cx="2519298"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7951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2336" tIns="575634" rIns="572336" bIns="575634"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Pedagógico</a:t>
            </a:r>
            <a:endParaRPr lang="es-CO" sz="2100" b="1" kern="1200" dirty="0">
              <a:solidFill>
                <a:schemeClr val="tx1"/>
              </a:solidFill>
            </a:endParaRPr>
          </a:p>
        </p:txBody>
      </p:sp>
      <p:pic>
        <p:nvPicPr>
          <p:cNvPr id="2" name="Imagen 1"/>
          <p:cNvPicPr>
            <a:picLocks noChangeAspect="1"/>
          </p:cNvPicPr>
          <p:nvPr/>
        </p:nvPicPr>
        <p:blipFill rotWithShape="1">
          <a:blip r:embed="rId4"/>
          <a:srcRect l="4860" t="20455" r="2499" b="10780"/>
          <a:stretch/>
        </p:blipFill>
        <p:spPr>
          <a:xfrm>
            <a:off x="3122689" y="1880944"/>
            <a:ext cx="8731876" cy="3644091"/>
          </a:xfrm>
          <a:prstGeom prst="rect">
            <a:avLst/>
          </a:prstGeom>
        </p:spPr>
      </p:pic>
    </p:spTree>
    <p:extLst>
      <p:ext uri="{BB962C8B-B14F-4D97-AF65-F5344CB8AC3E}">
        <p14:creationId xmlns:p14="http://schemas.microsoft.com/office/powerpoint/2010/main" val="2426751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879" y="25756"/>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smtClean="0">
                  <a:solidFill>
                    <a:sysClr val="windowText" lastClr="000000"/>
                  </a:solidFill>
                </a:rPr>
                <a:t>MUJERES SUPERANDO LAS VIOLENCIAS</a:t>
              </a:r>
              <a:r>
                <a:rPr lang="es-CO" sz="1800" smtClean="0">
                  <a:solidFill>
                    <a:sysClr val="windowText" lastClr="000000"/>
                  </a:solidFill>
                </a:rPr>
                <a:t/>
              </a:r>
              <a:br>
                <a:rPr lang="es-CO" sz="1800" smtClean="0">
                  <a:solidFill>
                    <a:sysClr val="windowText" lastClr="000000"/>
                  </a:solidFill>
                </a:rPr>
              </a:br>
              <a:r>
                <a:rPr lang="es-CO" sz="1800" i="1" smtClean="0">
                  <a:solidFill>
                    <a:sysClr val="windowText" lastClr="000000"/>
                  </a:solidFill>
                </a:rPr>
                <a:t>Campaña de conmemoración del Día Internacional de Violencia contra las Mujeres</a:t>
              </a:r>
              <a:endParaRPr lang="es-CO" sz="1800" b="1">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0 Imagen"/>
            <p:cNvPicPr/>
            <p:nvPr/>
          </p:nvPicPr>
          <p:blipFill rotWithShape="1">
            <a:blip r:embed="rId3" cstate="print">
              <a:extLst>
                <a:ext uri="{28A0092B-C50C-407E-A947-70E740481C1C}">
                  <a14:useLocalDpi xmlns:a14="http://schemas.microsoft.com/office/drawing/2010/main" val="0"/>
                </a:ext>
              </a:extLst>
            </a:blip>
            <a:srcRect t="16309"/>
            <a:stretch/>
          </p:blipFill>
          <p:spPr>
            <a:xfrm>
              <a:off x="6812924" y="5602310"/>
              <a:ext cx="5379076" cy="1255689"/>
            </a:xfrm>
            <a:prstGeom prst="rect">
              <a:avLst/>
            </a:prstGeom>
          </p:spPr>
        </p:pic>
      </p:grpSp>
      <p:sp>
        <p:nvSpPr>
          <p:cNvPr id="2" name="Rectángulo 1"/>
          <p:cNvSpPr/>
          <p:nvPr/>
        </p:nvSpPr>
        <p:spPr>
          <a:xfrm>
            <a:off x="4387403" y="1948552"/>
            <a:ext cx="4833870" cy="3046988"/>
          </a:xfrm>
          <a:prstGeom prst="rect">
            <a:avLst/>
          </a:prstGeom>
        </p:spPr>
        <p:txBody>
          <a:bodyPr wrap="square">
            <a:spAutoFit/>
          </a:bodyPr>
          <a:lstStyle/>
          <a:p>
            <a:pPr algn="just"/>
            <a:r>
              <a:rPr lang="es-CO" sz="2400" dirty="0" smtClean="0">
                <a:latin typeface="Times New Roman" panose="02020603050405020304" pitchFamily="18" charset="0"/>
                <a:ea typeface="Calibri" panose="020F0502020204030204" pitchFamily="34" charset="0"/>
              </a:rPr>
              <a:t>Sugerencia de textos </a:t>
            </a:r>
            <a:r>
              <a:rPr lang="es-CO" sz="2400" dirty="0">
                <a:latin typeface="Times New Roman" panose="02020603050405020304" pitchFamily="18" charset="0"/>
                <a:ea typeface="Calibri" panose="020F0502020204030204" pitchFamily="34" charset="0"/>
              </a:rPr>
              <a:t>bíblicos, cortas reflexiones, sencillas peticiones y algunas acciones simbólicas que complementen, enriquezcan y destaquen dentro de la celebración dominical, la importancia de esta Jornada de no violencia contra </a:t>
            </a:r>
            <a:r>
              <a:rPr lang="es-CO" sz="2400" dirty="0" smtClean="0">
                <a:latin typeface="Times New Roman" panose="02020603050405020304" pitchFamily="18" charset="0"/>
                <a:ea typeface="Calibri" panose="020F0502020204030204" pitchFamily="34" charset="0"/>
              </a:rPr>
              <a:t>las mujeres</a:t>
            </a:r>
            <a:endParaRPr lang="es-CO" sz="2400" dirty="0"/>
          </a:p>
        </p:txBody>
      </p:sp>
      <p:sp>
        <p:nvSpPr>
          <p:cNvPr id="12" name="Forma libre 11"/>
          <p:cNvSpPr/>
          <p:nvPr/>
        </p:nvSpPr>
        <p:spPr>
          <a:xfrm>
            <a:off x="1592179" y="2118034"/>
            <a:ext cx="2519298" cy="2138970"/>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AAD043"/>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5836" tIns="724783" rIns="625836" bIns="776905"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Litúrgico</a:t>
            </a:r>
            <a:endParaRPr lang="es-CO" sz="2100" b="1" kern="1200" dirty="0">
              <a:solidFill>
                <a:schemeClr val="tx1"/>
              </a:solidFill>
            </a:endParaRPr>
          </a:p>
        </p:txBody>
      </p:sp>
    </p:spTree>
    <p:extLst>
      <p:ext uri="{BB962C8B-B14F-4D97-AF65-F5344CB8AC3E}">
        <p14:creationId xmlns:p14="http://schemas.microsoft.com/office/powerpoint/2010/main" val="1522817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9722" y="212033"/>
            <a:ext cx="12179121" cy="6832244"/>
            <a:chOff x="12879" y="25756"/>
            <a:chExt cx="12179121" cy="6832244"/>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6" name="Título 1"/>
            <p:cNvSpPr txBox="1">
              <a:spLocks/>
            </p:cNvSpPr>
            <p:nvPr/>
          </p:nvSpPr>
          <p:spPr>
            <a:xfrm>
              <a:off x="2237509" y="25756"/>
              <a:ext cx="9954491" cy="746973"/>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ct val="0"/>
                </a:spcBef>
                <a:buNone/>
                <a:defRPr lang="en-US" sz="3000" b="0" kern="1200" dirty="0">
                  <a:solidFill>
                    <a:schemeClr val="tx1"/>
                  </a:solidFill>
                  <a:latin typeface="Arial" charset="0"/>
                  <a:ea typeface="ＭＳ Ｐゴシック" pitchFamily="34" charset="-128"/>
                  <a:cs typeface="+mn-cs"/>
                </a:defRPr>
              </a:lvl1pPr>
            </a:lstStyle>
            <a:p>
              <a:r>
                <a:rPr lang="es-CO" sz="1800" b="1" i="1" smtClean="0">
                  <a:solidFill>
                    <a:sysClr val="windowText" lastClr="000000"/>
                  </a:solidFill>
                </a:rPr>
                <a:t>MUJERES SUPERANDO LAS VIOLENCIAS</a:t>
              </a:r>
              <a:r>
                <a:rPr lang="es-CO" sz="1800" smtClean="0">
                  <a:solidFill>
                    <a:sysClr val="windowText" lastClr="000000"/>
                  </a:solidFill>
                </a:rPr>
                <a:t/>
              </a:r>
              <a:br>
                <a:rPr lang="es-CO" sz="1800" smtClean="0">
                  <a:solidFill>
                    <a:sysClr val="windowText" lastClr="000000"/>
                  </a:solidFill>
                </a:rPr>
              </a:br>
              <a:r>
                <a:rPr lang="es-CO" sz="1800" i="1" smtClean="0">
                  <a:solidFill>
                    <a:sysClr val="windowText" lastClr="000000"/>
                  </a:solidFill>
                </a:rPr>
                <a:t>Campaña de conmemoración del Día Internacional de Violencia contra las Mujeres</a:t>
              </a:r>
              <a:endParaRPr lang="es-CO" sz="1800" b="1">
                <a:solidFill>
                  <a:sysClr val="windowText" lastClr="000000"/>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2"/>
            <a:stretch>
              <a:fillRect/>
            </a:stretch>
          </p:blipFill>
          <p:spPr>
            <a:xfrm>
              <a:off x="1209609" y="6104585"/>
              <a:ext cx="765140" cy="576464"/>
            </a:xfrm>
            <a:prstGeom prst="rect">
              <a:avLst/>
            </a:prstGeom>
          </p:spPr>
        </p:pic>
        <p:sp>
          <p:nvSpPr>
            <p:cNvPr id="10" name="Rectángulo 9"/>
            <p:cNvSpPr/>
            <p:nvPr/>
          </p:nvSpPr>
          <p:spPr>
            <a:xfrm>
              <a:off x="1060449" y="6452315"/>
              <a:ext cx="58306" cy="405685"/>
            </a:xfrm>
            <a:prstGeom prst="rect">
              <a:avLst/>
            </a:prstGeom>
            <a:solidFill>
              <a:srgbClr val="AB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0 Imagen"/>
            <p:cNvPicPr/>
            <p:nvPr/>
          </p:nvPicPr>
          <p:blipFill rotWithShape="1">
            <a:blip r:embed="rId3" cstate="print">
              <a:extLst>
                <a:ext uri="{28A0092B-C50C-407E-A947-70E740481C1C}">
                  <a14:useLocalDpi xmlns:a14="http://schemas.microsoft.com/office/drawing/2010/main" val="0"/>
                </a:ext>
              </a:extLst>
            </a:blip>
            <a:srcRect t="16309"/>
            <a:stretch/>
          </p:blipFill>
          <p:spPr>
            <a:xfrm>
              <a:off x="6687561" y="5336541"/>
              <a:ext cx="5379076" cy="1255689"/>
            </a:xfrm>
            <a:prstGeom prst="rect">
              <a:avLst/>
            </a:prstGeom>
          </p:spPr>
        </p:pic>
      </p:grpSp>
      <p:sp>
        <p:nvSpPr>
          <p:cNvPr id="12" name="Elipse 11"/>
          <p:cNvSpPr/>
          <p:nvPr/>
        </p:nvSpPr>
        <p:spPr>
          <a:xfrm>
            <a:off x="3153578" y="3301435"/>
            <a:ext cx="2902373" cy="2902373"/>
          </a:xfrm>
          <a:prstGeom prst="ellipse">
            <a:avLst/>
          </a:prstGeom>
          <a:solidFill>
            <a:srgbClr val="AAD04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Elipse 13"/>
          <p:cNvSpPr/>
          <p:nvPr/>
        </p:nvSpPr>
        <p:spPr>
          <a:xfrm>
            <a:off x="3734053" y="3881909"/>
            <a:ext cx="1741424" cy="1741424"/>
          </a:xfrm>
          <a:prstGeom prst="ellipse">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Elipse 14"/>
          <p:cNvSpPr/>
          <p:nvPr/>
        </p:nvSpPr>
        <p:spPr>
          <a:xfrm>
            <a:off x="4314528" y="4462384"/>
            <a:ext cx="580474" cy="580474"/>
          </a:xfrm>
          <a:prstGeom prst="ellipse">
            <a:avLst/>
          </a:prstGeom>
          <a:solidFill>
            <a:srgbClr val="F795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4" name="Grupo 3"/>
          <p:cNvGrpSpPr/>
          <p:nvPr/>
        </p:nvGrpSpPr>
        <p:grpSpPr>
          <a:xfrm>
            <a:off x="4570899" y="1354229"/>
            <a:ext cx="5653978" cy="3371298"/>
            <a:chOff x="4570899" y="877150"/>
            <a:chExt cx="5653978" cy="3371298"/>
          </a:xfrm>
        </p:grpSpPr>
        <p:sp>
          <p:nvSpPr>
            <p:cNvPr id="17" name="Conector recto 16"/>
            <p:cNvSpPr/>
            <p:nvPr/>
          </p:nvSpPr>
          <p:spPr>
            <a:xfrm>
              <a:off x="6806098" y="1374862"/>
              <a:ext cx="508000" cy="0"/>
            </a:xfrm>
            <a:prstGeom prst="line">
              <a:avLst/>
            </a:prstGeom>
            <a:ln>
              <a:solidFill>
                <a:schemeClr val="tx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Conector recto 17"/>
            <p:cNvSpPr/>
            <p:nvPr/>
          </p:nvSpPr>
          <p:spPr>
            <a:xfrm rot="5400000">
              <a:off x="4252552" y="1694902"/>
              <a:ext cx="2871893" cy="2235200"/>
            </a:xfrm>
            <a:prstGeom prst="line">
              <a:avLst/>
            </a:prstGeom>
            <a:ln>
              <a:solidFill>
                <a:schemeClr val="tx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upo 1"/>
            <p:cNvGrpSpPr/>
            <p:nvPr/>
          </p:nvGrpSpPr>
          <p:grpSpPr>
            <a:xfrm>
              <a:off x="7314098" y="877150"/>
              <a:ext cx="2910779" cy="849718"/>
              <a:chOff x="7314098" y="877150"/>
              <a:chExt cx="2910779" cy="849718"/>
            </a:xfrm>
          </p:grpSpPr>
          <p:sp>
            <p:nvSpPr>
              <p:cNvPr id="16" name="Forma libre 15"/>
              <p:cNvSpPr/>
              <p:nvPr/>
            </p:nvSpPr>
            <p:spPr>
              <a:xfrm>
                <a:off x="7314098" y="877150"/>
                <a:ext cx="2910779" cy="366183"/>
              </a:xfrm>
              <a:custGeom>
                <a:avLst/>
                <a:gdLst>
                  <a:gd name="connsiteX0" fmla="*/ 0 w 2910779"/>
                  <a:gd name="connsiteY0" fmla="*/ 0 h 971973"/>
                  <a:gd name="connsiteX1" fmla="*/ 2910779 w 2910779"/>
                  <a:gd name="connsiteY1" fmla="*/ 0 h 971973"/>
                  <a:gd name="connsiteX2" fmla="*/ 2910779 w 2910779"/>
                  <a:gd name="connsiteY2" fmla="*/ 971973 h 971973"/>
                  <a:gd name="connsiteX3" fmla="*/ 0 w 2910779"/>
                  <a:gd name="connsiteY3" fmla="*/ 971973 h 971973"/>
                  <a:gd name="connsiteX4" fmla="*/ 0 w 2910779"/>
                  <a:gd name="connsiteY4" fmla="*/ 0 h 97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779" h="971973">
                    <a:moveTo>
                      <a:pt x="0" y="0"/>
                    </a:moveTo>
                    <a:lnTo>
                      <a:pt x="2910779" y="0"/>
                    </a:lnTo>
                    <a:lnTo>
                      <a:pt x="2910779" y="971973"/>
                    </a:lnTo>
                    <a:lnTo>
                      <a:pt x="0" y="971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s-CO" sz="2000" b="1" kern="1200" dirty="0" smtClean="0"/>
                  <a:t>Componente pedagógico</a:t>
                </a:r>
              </a:p>
              <a:p>
                <a:pPr lvl="0" algn="l" defTabSz="889000">
                  <a:lnSpc>
                    <a:spcPct val="90000"/>
                  </a:lnSpc>
                  <a:spcBef>
                    <a:spcPct val="0"/>
                  </a:spcBef>
                  <a:spcAft>
                    <a:spcPct val="35000"/>
                  </a:spcAft>
                </a:pPr>
                <a:r>
                  <a:rPr lang="es-CO" sz="2000" b="1" dirty="0" smtClean="0"/>
                  <a:t>1 – 30 Nov</a:t>
                </a:r>
                <a:endParaRPr lang="es-CO" sz="2000" b="1" kern="1200" dirty="0"/>
              </a:p>
            </p:txBody>
          </p:sp>
          <p:pic>
            <p:nvPicPr>
              <p:cNvPr id="28" name="Imagen 27"/>
              <p:cNvPicPr>
                <a:picLocks noChangeAspect="1"/>
              </p:cNvPicPr>
              <p:nvPr/>
            </p:nvPicPr>
            <p:blipFill rotWithShape="1">
              <a:blip r:embed="rId4"/>
              <a:srcRect l="4860" t="20455" r="2499" b="10780"/>
              <a:stretch/>
            </p:blipFill>
            <p:spPr>
              <a:xfrm>
                <a:off x="8701321" y="1091039"/>
                <a:ext cx="1523556" cy="635829"/>
              </a:xfrm>
              <a:prstGeom prst="rect">
                <a:avLst/>
              </a:prstGeom>
            </p:spPr>
          </p:pic>
        </p:grpSp>
      </p:grpSp>
      <p:grpSp>
        <p:nvGrpSpPr>
          <p:cNvPr id="34" name="Grupo 33"/>
          <p:cNvGrpSpPr/>
          <p:nvPr/>
        </p:nvGrpSpPr>
        <p:grpSpPr>
          <a:xfrm>
            <a:off x="5053498" y="2358249"/>
            <a:ext cx="5340940" cy="2824478"/>
            <a:chOff x="5053498" y="1881170"/>
            <a:chExt cx="5340940" cy="2824478"/>
          </a:xfrm>
        </p:grpSpPr>
        <p:sp>
          <p:nvSpPr>
            <p:cNvPr id="19" name="Forma libre 18"/>
            <p:cNvSpPr/>
            <p:nvPr/>
          </p:nvSpPr>
          <p:spPr>
            <a:xfrm>
              <a:off x="7341685" y="1881170"/>
              <a:ext cx="2787477" cy="971973"/>
            </a:xfrm>
            <a:custGeom>
              <a:avLst/>
              <a:gdLst>
                <a:gd name="connsiteX0" fmla="*/ 0 w 2787477"/>
                <a:gd name="connsiteY0" fmla="*/ 0 h 971973"/>
                <a:gd name="connsiteX1" fmla="*/ 2787477 w 2787477"/>
                <a:gd name="connsiteY1" fmla="*/ 0 h 971973"/>
                <a:gd name="connsiteX2" fmla="*/ 2787477 w 2787477"/>
                <a:gd name="connsiteY2" fmla="*/ 971973 h 971973"/>
                <a:gd name="connsiteX3" fmla="*/ 0 w 2787477"/>
                <a:gd name="connsiteY3" fmla="*/ 971973 h 971973"/>
                <a:gd name="connsiteX4" fmla="*/ 0 w 2787477"/>
                <a:gd name="connsiteY4" fmla="*/ 0 h 97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7477" h="971973">
                  <a:moveTo>
                    <a:pt x="0" y="0"/>
                  </a:moveTo>
                  <a:lnTo>
                    <a:pt x="2787477" y="0"/>
                  </a:lnTo>
                  <a:lnTo>
                    <a:pt x="2787477" y="971973"/>
                  </a:lnTo>
                  <a:lnTo>
                    <a:pt x="0" y="971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s-CO" sz="2000" b="1" kern="1200" dirty="0" smtClean="0"/>
                <a:t>Componente de comunicaciones </a:t>
              </a:r>
            </a:p>
            <a:p>
              <a:pPr lvl="0" algn="l" defTabSz="889000">
                <a:lnSpc>
                  <a:spcPct val="90000"/>
                </a:lnSpc>
                <a:spcBef>
                  <a:spcPct val="0"/>
                </a:spcBef>
                <a:spcAft>
                  <a:spcPct val="35000"/>
                </a:spcAft>
              </a:pPr>
              <a:r>
                <a:rPr lang="es-CO" sz="2000" b="1" dirty="0" smtClean="0"/>
                <a:t>18 – 25 Nov</a:t>
              </a:r>
              <a:endParaRPr lang="es-CO" sz="2000" b="1" kern="1200" dirty="0"/>
            </a:p>
          </p:txBody>
        </p:sp>
        <p:sp>
          <p:nvSpPr>
            <p:cNvPr id="20" name="Conector recto 19"/>
            <p:cNvSpPr/>
            <p:nvPr/>
          </p:nvSpPr>
          <p:spPr>
            <a:xfrm>
              <a:off x="6806098" y="2346836"/>
              <a:ext cx="508000" cy="0"/>
            </a:xfrm>
            <a:prstGeom prst="line">
              <a:avLst/>
            </a:prstGeom>
            <a:ln>
              <a:solidFill>
                <a:schemeClr val="tx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Conector recto 20"/>
            <p:cNvSpPr/>
            <p:nvPr/>
          </p:nvSpPr>
          <p:spPr>
            <a:xfrm rot="5400000">
              <a:off x="4749714" y="2650958"/>
              <a:ext cx="2358474" cy="1750906"/>
            </a:xfrm>
            <a:prstGeom prst="line">
              <a:avLst/>
            </a:prstGeom>
            <a:ln>
              <a:solidFill>
                <a:schemeClr val="tx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pic>
          <p:nvPicPr>
            <p:cNvPr id="29" name="0 Imagen"/>
            <p:cNvPicPr/>
            <p:nvPr/>
          </p:nvPicPr>
          <p:blipFill>
            <a:blip r:embed="rId5" cstate="print">
              <a:extLst>
                <a:ext uri="{28A0092B-C50C-407E-A947-70E740481C1C}">
                  <a14:useLocalDpi xmlns:a14="http://schemas.microsoft.com/office/drawing/2010/main" val="0"/>
                </a:ext>
              </a:extLst>
            </a:blip>
            <a:stretch>
              <a:fillRect/>
            </a:stretch>
          </p:blipFill>
          <p:spPr>
            <a:xfrm>
              <a:off x="9236175" y="1907062"/>
              <a:ext cx="1158263" cy="957068"/>
            </a:xfrm>
            <a:prstGeom prst="rect">
              <a:avLst/>
            </a:prstGeom>
          </p:spPr>
        </p:pic>
      </p:grpSp>
      <p:grpSp>
        <p:nvGrpSpPr>
          <p:cNvPr id="35" name="Grupo 34"/>
          <p:cNvGrpSpPr/>
          <p:nvPr/>
        </p:nvGrpSpPr>
        <p:grpSpPr>
          <a:xfrm>
            <a:off x="5454819" y="3521403"/>
            <a:ext cx="4993312" cy="2072804"/>
            <a:chOff x="5454819" y="3044324"/>
            <a:chExt cx="4993312" cy="2072804"/>
          </a:xfrm>
        </p:grpSpPr>
        <p:sp>
          <p:nvSpPr>
            <p:cNvPr id="22" name="Forma libre 21"/>
            <p:cNvSpPr/>
            <p:nvPr/>
          </p:nvSpPr>
          <p:spPr>
            <a:xfrm>
              <a:off x="7157932" y="3044324"/>
              <a:ext cx="2717129" cy="971973"/>
            </a:xfrm>
            <a:custGeom>
              <a:avLst/>
              <a:gdLst>
                <a:gd name="connsiteX0" fmla="*/ 0 w 2717129"/>
                <a:gd name="connsiteY0" fmla="*/ 0 h 971973"/>
                <a:gd name="connsiteX1" fmla="*/ 2717129 w 2717129"/>
                <a:gd name="connsiteY1" fmla="*/ 0 h 971973"/>
                <a:gd name="connsiteX2" fmla="*/ 2717129 w 2717129"/>
                <a:gd name="connsiteY2" fmla="*/ 971973 h 971973"/>
                <a:gd name="connsiteX3" fmla="*/ 0 w 2717129"/>
                <a:gd name="connsiteY3" fmla="*/ 971973 h 971973"/>
                <a:gd name="connsiteX4" fmla="*/ 0 w 2717129"/>
                <a:gd name="connsiteY4" fmla="*/ 0 h 97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129" h="971973">
                  <a:moveTo>
                    <a:pt x="0" y="0"/>
                  </a:moveTo>
                  <a:lnTo>
                    <a:pt x="2717129" y="0"/>
                  </a:lnTo>
                  <a:lnTo>
                    <a:pt x="2717129" y="971973"/>
                  </a:lnTo>
                  <a:lnTo>
                    <a:pt x="0" y="971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ctr" defTabSz="889000">
                <a:lnSpc>
                  <a:spcPct val="90000"/>
                </a:lnSpc>
                <a:spcBef>
                  <a:spcPct val="0"/>
                </a:spcBef>
                <a:spcAft>
                  <a:spcPct val="35000"/>
                </a:spcAft>
              </a:pPr>
              <a:r>
                <a:rPr lang="es-CO" sz="2000" b="1" dirty="0"/>
                <a:t>Componente litúrgico</a:t>
              </a:r>
            </a:p>
            <a:p>
              <a:pPr lvl="0" algn="ctr" defTabSz="889000">
                <a:lnSpc>
                  <a:spcPct val="90000"/>
                </a:lnSpc>
                <a:spcBef>
                  <a:spcPct val="0"/>
                </a:spcBef>
                <a:spcAft>
                  <a:spcPct val="35000"/>
                </a:spcAft>
              </a:pPr>
              <a:r>
                <a:rPr lang="es-CO" sz="2000" b="1" dirty="0"/>
                <a:t>25 de Noviembre</a:t>
              </a:r>
            </a:p>
          </p:txBody>
        </p:sp>
        <p:sp>
          <p:nvSpPr>
            <p:cNvPr id="23" name="Conector recto 22"/>
            <p:cNvSpPr/>
            <p:nvPr/>
          </p:nvSpPr>
          <p:spPr>
            <a:xfrm>
              <a:off x="6806098" y="3318809"/>
              <a:ext cx="508000" cy="0"/>
            </a:xfrm>
            <a:prstGeom prst="line">
              <a:avLst/>
            </a:prstGeom>
            <a:ln>
              <a:solidFill>
                <a:schemeClr val="tx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Conector recto 23"/>
            <p:cNvSpPr/>
            <p:nvPr/>
          </p:nvSpPr>
          <p:spPr>
            <a:xfrm rot="5400000">
              <a:off x="5230960" y="3541990"/>
              <a:ext cx="1798997" cy="1351280"/>
            </a:xfrm>
            <a:prstGeom prst="line">
              <a:avLst/>
            </a:prstGeom>
            <a:ln>
              <a:solidFill>
                <a:schemeClr val="tx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pic>
          <p:nvPicPr>
            <p:cNvPr id="4098" name="Picture 2" descr="Resultado de imagen para silueta vir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810192" y="3152822"/>
              <a:ext cx="637939" cy="10719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823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879" y="798488"/>
            <a:ext cx="7740203" cy="51516"/>
          </a:xfrm>
          <a:prstGeom prst="rect">
            <a:avLst/>
          </a:prstGeom>
          <a:solidFill>
            <a:srgbClr val="9B2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3843177" y="957722"/>
            <a:ext cx="4505646" cy="5494593"/>
          </a:xfrm>
          <a:prstGeom prst="rect">
            <a:avLst/>
          </a:prstGeom>
        </p:spPr>
      </p:pic>
    </p:spTree>
    <p:extLst>
      <p:ext uri="{BB962C8B-B14F-4D97-AF65-F5344CB8AC3E}">
        <p14:creationId xmlns:p14="http://schemas.microsoft.com/office/powerpoint/2010/main" val="27612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500</Words>
  <Application>Microsoft Office PowerPoint</Application>
  <PresentationFormat>Panorámica</PresentationFormat>
  <Paragraphs>36</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ＭＳ Ｐゴシック</vt:lpstr>
      <vt:lpstr>Arial</vt:lpstr>
      <vt:lpstr>Arial Narrow</vt:lpstr>
      <vt:lpstr>Calibri</vt:lpstr>
      <vt:lpstr>Calibri Light</vt:lpstr>
      <vt:lpstr>Tahoma</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Mercedes Ortega</dc:creator>
  <cp:lastModifiedBy>Diana Alvarez</cp:lastModifiedBy>
  <cp:revision>27</cp:revision>
  <dcterms:created xsi:type="dcterms:W3CDTF">2018-10-19T20:55:42Z</dcterms:created>
  <dcterms:modified xsi:type="dcterms:W3CDTF">2018-11-14T13:39:36Z</dcterms:modified>
</cp:coreProperties>
</file>